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 Medium" pitchFamily="2" charset="0"/>
      <p:regular r:id="rId25"/>
    </p:embeddedFont>
    <p:embeddedFont>
      <p:font typeface="Raleway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99966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480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72906"/>
            <a:ext cx="8380612" cy="243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216"/>
              </a:lnSpc>
            </a:pPr>
            <a:r>
              <a:rPr lang="en-US" sz="10241" spc="-471">
                <a:solidFill>
                  <a:srgbClr val="00694C"/>
                </a:solidFill>
                <a:latin typeface="Raleway Medium"/>
              </a:rPr>
              <a:t>Programming Fundamentals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5899648"/>
            <a:ext cx="9179504" cy="209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 spc="-165">
                <a:solidFill>
                  <a:srgbClr val="000000"/>
                </a:solidFill>
                <a:latin typeface="Raleway Medium"/>
              </a:rPr>
              <a:t>presented by:</a:t>
            </a:r>
          </a:p>
          <a:p>
            <a:pPr marL="777253" lvl="1" indent="-388626">
              <a:lnSpc>
                <a:spcPts val="3240"/>
              </a:lnSpc>
              <a:buFont typeface="Arial"/>
              <a:buChar char="•"/>
            </a:pPr>
            <a:r>
              <a:rPr lang="en-US" sz="3600" spc="-165">
                <a:solidFill>
                  <a:srgbClr val="000000"/>
                </a:solidFill>
                <a:latin typeface="Raleway Medium"/>
              </a:rPr>
              <a:t>Saira Wahid</a:t>
            </a:r>
          </a:p>
          <a:p>
            <a:pPr marL="777253" lvl="1" indent="-388626">
              <a:lnSpc>
                <a:spcPts val="3240"/>
              </a:lnSpc>
              <a:buFont typeface="Arial"/>
              <a:buChar char="•"/>
            </a:pPr>
            <a:r>
              <a:rPr lang="en-US" sz="3600" spc="-165">
                <a:solidFill>
                  <a:srgbClr val="000000"/>
                </a:solidFill>
                <a:latin typeface="Raleway Medium"/>
              </a:rPr>
              <a:t>Muntaha Ayaz</a:t>
            </a:r>
          </a:p>
          <a:p>
            <a:pPr marL="777253" lvl="1" indent="-388626">
              <a:lnSpc>
                <a:spcPts val="3240"/>
              </a:lnSpc>
              <a:buFont typeface="Arial"/>
              <a:buChar char="•"/>
            </a:pPr>
            <a:r>
              <a:rPr lang="en-US" sz="3600" spc="-165">
                <a:solidFill>
                  <a:srgbClr val="000000"/>
                </a:solidFill>
                <a:latin typeface="Raleway Medium"/>
              </a:rPr>
              <a:t>Nazish Khan</a:t>
            </a:r>
          </a:p>
          <a:p>
            <a:pPr marL="777253" lvl="1" indent="-388626">
              <a:lnSpc>
                <a:spcPts val="3240"/>
              </a:lnSpc>
              <a:buFont typeface="Arial"/>
              <a:buChar char="•"/>
            </a:pPr>
            <a:r>
              <a:rPr lang="en-US" sz="3600" spc="-165">
                <a:solidFill>
                  <a:srgbClr val="000000"/>
                </a:solidFill>
                <a:latin typeface="Raleway Medium"/>
              </a:rPr>
              <a:t>Zunaira Javed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2355"/>
            <a:ext cx="9370004" cy="43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116"/>
              </a:lnSpc>
            </a:pPr>
            <a:r>
              <a:rPr lang="en-US" sz="3462" spc="-159">
                <a:solidFill>
                  <a:srgbClr val="00694C"/>
                </a:solidFill>
                <a:latin typeface="Raleway Medium"/>
              </a:rPr>
              <a:t>Final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992" y="3623559"/>
            <a:ext cx="11276017" cy="5951231"/>
          </a:xfrm>
          <a:custGeom>
            <a:avLst/>
            <a:gdLst/>
            <a:ahLst/>
            <a:cxnLst/>
            <a:rect l="l" t="t" r="r" b="b"/>
            <a:pathLst>
              <a:path w="11276017" h="5951231">
                <a:moveTo>
                  <a:pt x="0" y="0"/>
                </a:moveTo>
                <a:lnTo>
                  <a:pt x="11276016" y="0"/>
                </a:lnTo>
                <a:lnTo>
                  <a:pt x="11276016" y="5951231"/>
                </a:lnTo>
                <a:lnTo>
                  <a:pt x="0" y="59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180" y="1439898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Visulaization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4708" y="2460394"/>
            <a:ext cx="7890471" cy="11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3"/>
              </a:lnSpc>
            </a:pPr>
            <a:r>
              <a:rPr lang="en-US" sz="3173">
                <a:solidFill>
                  <a:srgbClr val="00694C"/>
                </a:solidFill>
                <a:latin typeface="Raleway Semi-Bold"/>
              </a:rPr>
              <a:t>Distribution of Categorical Features</a:t>
            </a:r>
          </a:p>
          <a:p>
            <a:pPr>
              <a:lnSpc>
                <a:spcPts val="4859"/>
              </a:lnSpc>
              <a:spcBef>
                <a:spcPct val="0"/>
              </a:spcBef>
            </a:pPr>
            <a:endParaRPr lang="en-US" sz="3173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5245" y="2490407"/>
            <a:ext cx="9333725" cy="6767893"/>
          </a:xfrm>
          <a:custGeom>
            <a:avLst/>
            <a:gdLst/>
            <a:ahLst/>
            <a:cxnLst/>
            <a:rect l="l" t="t" r="r" b="b"/>
            <a:pathLst>
              <a:path w="9333725" h="6767893">
                <a:moveTo>
                  <a:pt x="0" y="0"/>
                </a:moveTo>
                <a:lnTo>
                  <a:pt x="9333725" y="0"/>
                </a:lnTo>
                <a:lnTo>
                  <a:pt x="9333725" y="6767893"/>
                </a:lnTo>
                <a:lnTo>
                  <a:pt x="0" y="6767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8" b="-97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Visulaization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25867" y="1728387"/>
            <a:ext cx="4192481" cy="11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3"/>
              </a:lnSpc>
            </a:pPr>
            <a:r>
              <a:rPr lang="en-US" sz="3173">
                <a:solidFill>
                  <a:srgbClr val="00694C"/>
                </a:solidFill>
                <a:latin typeface="Raleway Semi-Bold"/>
              </a:rPr>
              <a:t>Correlation Analysis</a:t>
            </a:r>
          </a:p>
          <a:p>
            <a:pPr>
              <a:lnSpc>
                <a:spcPts val="4859"/>
              </a:lnSpc>
              <a:spcBef>
                <a:spcPct val="0"/>
              </a:spcBef>
            </a:pPr>
            <a:endParaRPr lang="en-US" sz="3173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6932" y="2426060"/>
            <a:ext cx="11693354" cy="7060417"/>
          </a:xfrm>
          <a:custGeom>
            <a:avLst/>
            <a:gdLst/>
            <a:ahLst/>
            <a:cxnLst/>
            <a:rect l="l" t="t" r="r" b="b"/>
            <a:pathLst>
              <a:path w="11693354" h="7060417">
                <a:moveTo>
                  <a:pt x="0" y="0"/>
                </a:moveTo>
                <a:lnTo>
                  <a:pt x="11693353" y="0"/>
                </a:lnTo>
                <a:lnTo>
                  <a:pt x="11693353" y="7060417"/>
                </a:lnTo>
                <a:lnTo>
                  <a:pt x="0" y="7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Visulaization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80170" y="1597253"/>
            <a:ext cx="9359176" cy="11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3"/>
              </a:lnSpc>
            </a:pPr>
            <a:r>
              <a:rPr lang="en-US" sz="3173">
                <a:solidFill>
                  <a:srgbClr val="00694C"/>
                </a:solidFill>
                <a:latin typeface="Raleway Semi-Bold"/>
              </a:rPr>
              <a:t>Boxplots for Numerical Variables by Categories</a:t>
            </a:r>
          </a:p>
          <a:p>
            <a:pPr>
              <a:lnSpc>
                <a:spcPts val="4859"/>
              </a:lnSpc>
              <a:spcBef>
                <a:spcPct val="0"/>
              </a:spcBef>
            </a:pPr>
            <a:endParaRPr lang="en-US" sz="3173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4837" y="2432477"/>
            <a:ext cx="11750945" cy="7274395"/>
          </a:xfrm>
          <a:custGeom>
            <a:avLst/>
            <a:gdLst/>
            <a:ahLst/>
            <a:cxnLst/>
            <a:rect l="l" t="t" r="r" b="b"/>
            <a:pathLst>
              <a:path w="11750945" h="7274395">
                <a:moveTo>
                  <a:pt x="0" y="0"/>
                </a:moveTo>
                <a:lnTo>
                  <a:pt x="11750945" y="0"/>
                </a:lnTo>
                <a:lnTo>
                  <a:pt x="11750945" y="7274395"/>
                </a:lnTo>
                <a:lnTo>
                  <a:pt x="0" y="727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Visulaization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31095" y="1597253"/>
            <a:ext cx="11614687" cy="11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3"/>
              </a:lnSpc>
            </a:pPr>
            <a:r>
              <a:rPr lang="en-US" sz="3173">
                <a:solidFill>
                  <a:srgbClr val="00694C"/>
                </a:solidFill>
                <a:latin typeface="Raleway Semi-Bold"/>
              </a:rPr>
              <a:t>Scatter Plots for Pairwise Numerical Feature Relationships</a:t>
            </a:r>
          </a:p>
          <a:p>
            <a:pPr>
              <a:lnSpc>
                <a:spcPts val="4859"/>
              </a:lnSpc>
              <a:spcBef>
                <a:spcPct val="0"/>
              </a:spcBef>
            </a:pPr>
            <a:endParaRPr lang="en-US" sz="3173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2433" y="3032744"/>
            <a:ext cx="6858374" cy="6225556"/>
          </a:xfrm>
          <a:custGeom>
            <a:avLst/>
            <a:gdLst/>
            <a:ahLst/>
            <a:cxnLst/>
            <a:rect l="l" t="t" r="r" b="b"/>
            <a:pathLst>
              <a:path w="6858374" h="6225556">
                <a:moveTo>
                  <a:pt x="0" y="0"/>
                </a:moveTo>
                <a:lnTo>
                  <a:pt x="6858373" y="0"/>
                </a:lnTo>
                <a:lnTo>
                  <a:pt x="6858373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Manipulaiton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89985" y="1623480"/>
            <a:ext cx="8178966" cy="6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9"/>
              </a:lnSpc>
              <a:spcBef>
                <a:spcPct val="0"/>
              </a:spcBef>
            </a:pPr>
            <a:r>
              <a:rPr lang="en-US" sz="3471">
                <a:solidFill>
                  <a:srgbClr val="00694C"/>
                </a:solidFill>
                <a:latin typeface="Raleway Semi-Bold"/>
              </a:rPr>
              <a:t>Data Filtering Based on 'age' Column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3467100"/>
            <a:ext cx="5779300" cy="47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We began by summarizing the dataset using </a:t>
            </a:r>
            <a:r>
              <a:rPr lang="en-US" sz="2708" dirty="0" err="1">
                <a:solidFill>
                  <a:srgbClr val="000000"/>
                </a:solidFill>
                <a:latin typeface="Raleway Semi-Bold"/>
              </a:rPr>
              <a:t>data.describe</a:t>
            </a:r>
            <a:r>
              <a:rPr lang="en-US" sz="2708" dirty="0">
                <a:solidFill>
                  <a:srgbClr val="000000"/>
                </a:solidFill>
                <a:latin typeface="Raleway Semi-Bold"/>
              </a:rPr>
              <a:t>(). Then, we filtered the data to include only individuals over 30 years old, creating a new dataset named </a:t>
            </a:r>
            <a:r>
              <a:rPr lang="en-US" sz="2708" dirty="0" err="1">
                <a:solidFill>
                  <a:srgbClr val="000000"/>
                </a:solidFill>
                <a:latin typeface="Raleway Semi-Bold"/>
              </a:rPr>
              <a:t>filtered_data</a:t>
            </a:r>
            <a:r>
              <a:rPr lang="en-US" sz="2708" dirty="0">
                <a:solidFill>
                  <a:srgbClr val="000000"/>
                </a:solidFill>
                <a:latin typeface="Raleway Semi-Bold"/>
              </a:rPr>
              <a:t>. This selective approach helps us concentrate our analysis on this specific age group, facilitating more targeted insights and decision-making within the dataset.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22681" y="3413737"/>
            <a:ext cx="6952423" cy="5393914"/>
          </a:xfrm>
          <a:custGeom>
            <a:avLst/>
            <a:gdLst/>
            <a:ahLst/>
            <a:cxnLst/>
            <a:rect l="l" t="t" r="r" b="b"/>
            <a:pathLst>
              <a:path w="6952423" h="5393914">
                <a:moveTo>
                  <a:pt x="0" y="0"/>
                </a:moveTo>
                <a:lnTo>
                  <a:pt x="6952423" y="0"/>
                </a:lnTo>
                <a:lnTo>
                  <a:pt x="6952423" y="5393914"/>
                </a:lnTo>
                <a:lnTo>
                  <a:pt x="0" y="539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214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Manipulaiton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32650" y="1648090"/>
            <a:ext cx="4142858" cy="6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9"/>
              </a:lnSpc>
              <a:spcBef>
                <a:spcPct val="0"/>
              </a:spcBef>
            </a:pPr>
            <a:r>
              <a:rPr lang="en-US" sz="3471">
                <a:solidFill>
                  <a:srgbClr val="00694C"/>
                </a:solidFill>
                <a:latin typeface="Raleway Semi-Bold"/>
              </a:rPr>
              <a:t>Label Enconding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4254" y="3741359"/>
            <a:ext cx="6600687" cy="473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Label Encoder from scikit-learn to encode categorical data into numerical format.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A loop iterates through specified categorical columns and applies label encoding.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resulting label-encoded dataset is saved as 'label_encoded_data.csv.'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Label encoding is crucial for making categorical data compatible with machine learning algorithms.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795484"/>
            <a:ext cx="8879509" cy="4464895"/>
          </a:xfrm>
          <a:custGeom>
            <a:avLst/>
            <a:gdLst/>
            <a:ahLst/>
            <a:cxnLst/>
            <a:rect l="l" t="t" r="r" b="b"/>
            <a:pathLst>
              <a:path w="8879509" h="4464895">
                <a:moveTo>
                  <a:pt x="0" y="0"/>
                </a:moveTo>
                <a:lnTo>
                  <a:pt x="8879509" y="0"/>
                </a:lnTo>
                <a:lnTo>
                  <a:pt x="8879509" y="4464894"/>
                </a:lnTo>
                <a:lnTo>
                  <a:pt x="0" y="446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Data Manipulaiton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443" y="1624320"/>
            <a:ext cx="8915917" cy="6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9"/>
              </a:lnSpc>
              <a:spcBef>
                <a:spcPct val="0"/>
              </a:spcBef>
            </a:pPr>
            <a:r>
              <a:rPr lang="en-US" sz="3471">
                <a:solidFill>
                  <a:srgbClr val="00694C"/>
                </a:solidFill>
                <a:latin typeface="Raleway Semi-Bold"/>
              </a:rPr>
              <a:t>Data Normalization with Min-Max Scaling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3543300"/>
            <a:ext cx="6874483" cy="553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MinMaxScaler from scikit-learn to normalize numerical data within a specific range.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Columns to be normalized (e.g., 'balance' and 'duration') are selected.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Min-Max scaling is applied to the chosen columns, ensuring values fall within the [0, 1] range.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resulting normalized dataset is saved as 'normalized_data.csv.'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normalization is crucial for ensuring consistent and effective machine learning model training.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3598" y="3820374"/>
            <a:ext cx="9805698" cy="3837726"/>
          </a:xfrm>
          <a:custGeom>
            <a:avLst/>
            <a:gdLst/>
            <a:ahLst/>
            <a:cxnLst/>
            <a:rect l="l" t="t" r="r" b="b"/>
            <a:pathLst>
              <a:path w="10504403" h="4076302">
                <a:moveTo>
                  <a:pt x="0" y="0"/>
                </a:moveTo>
                <a:lnTo>
                  <a:pt x="10504403" y="0"/>
                </a:lnTo>
                <a:lnTo>
                  <a:pt x="10504403" y="4076302"/>
                </a:lnTo>
                <a:lnTo>
                  <a:pt x="0" y="40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9" b="-2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64861" y="7334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ML 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44145" y="1698151"/>
            <a:ext cx="10244880" cy="6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9"/>
              </a:lnSpc>
              <a:spcBef>
                <a:spcPct val="0"/>
              </a:spcBef>
            </a:pPr>
            <a:r>
              <a:rPr lang="en-US" sz="3471">
                <a:solidFill>
                  <a:srgbClr val="00694C"/>
                </a:solidFill>
                <a:latin typeface="Raleway Semi-Bold"/>
              </a:rPr>
              <a:t>Data Preprocessing and LSTM Model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" y="3467100"/>
            <a:ext cx="6874483" cy="59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Loaded normalized data and splits it into features (X) and the target variable (y).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dataset is divided into training and testing sets (80% training, 20% testing).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is reshaped to fit the input format required for LSTM (samples, time steps, features).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An LSTM model is constructed using Keras, consisting of one LSTM layer and an output layer.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model is compiled with binary cross-entropy loss and the Adam optimizer.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180" y="1190625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20087" y="2324100"/>
            <a:ext cx="13247825" cy="712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In this data analysis process, we followed a systematic approach encompassing data loading, cleaning, exploration, manipulation, visualization, and model setup.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We began by importing data using Pandas, examining summary statistics with </a:t>
            </a:r>
            <a:r>
              <a:rPr lang="en-US" sz="2708" dirty="0" err="1">
                <a:solidFill>
                  <a:srgbClr val="000000"/>
                </a:solidFill>
                <a:latin typeface="Raleway Semi-Bold"/>
              </a:rPr>
              <a:t>data.describe</a:t>
            </a:r>
            <a:r>
              <a:rPr lang="en-US" sz="2708" dirty="0">
                <a:solidFill>
                  <a:srgbClr val="000000"/>
                </a:solidFill>
                <a:latin typeface="Raleway Semi-Bold"/>
              </a:rPr>
              <a:t>(), and visualizing distributions through box plots and other charts.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preprocessing included label encoding for categorical features and Min-Max scaling for numerical data to prepare it for machine learning and modeling.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We also showcased data filtering based on specific criteria (e.g., 'age' &gt; 30), demonstrating how to extract subsets of data for targeted analysis.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Finally, we set up an LSTM model for predictive analysis, addressing the reshaping of data and model compilation using Keras.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Each step was designed to enhance data understanding, preparation, and modeling capabilities.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By following this structured approach, we can uncover valuable insights, make informed decisions, and build predictive models effectively.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9629" y="2684940"/>
            <a:ext cx="12640964" cy="291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2"/>
              </a:lnSpc>
              <a:spcBef>
                <a:spcPct val="0"/>
              </a:spcBef>
            </a:pPr>
            <a:r>
              <a:rPr lang="en-US" sz="16944" spc="-779">
                <a:solidFill>
                  <a:srgbClr val="000000"/>
                </a:solidFill>
                <a:latin typeface="Raleway Medium"/>
              </a:rPr>
              <a:t>THANK YOU!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1716993"/>
            <a:ext cx="1149331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 dirty="0">
                <a:solidFill>
                  <a:srgbClr val="00694C"/>
                </a:solidFill>
                <a:latin typeface="Raleway Medium"/>
              </a:rPr>
              <a:t>Dataset 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6027" y="4371547"/>
            <a:ext cx="9400663" cy="28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  <a:spcBef>
                <a:spcPct val="0"/>
              </a:spcBef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This is the classic marketing bank dataset uploaded originally in the UCI Machine Learning Repository. The dataset gives information about a marketing campaign of a financial institution in which we will have to analyze in order to find ways to look for future strategies in order to improve future marketing campaigns for the bank.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18104"/>
            <a:ext cx="12310809" cy="94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877"/>
              </a:lnSpc>
            </a:pPr>
            <a:r>
              <a:rPr lang="en-US" sz="7641" spc="-351">
                <a:solidFill>
                  <a:srgbClr val="00694C"/>
                </a:solidFill>
                <a:latin typeface="Raleway Medium"/>
              </a:rPr>
              <a:t>Methodology used in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69133"/>
            <a:ext cx="7635008" cy="473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Collection and Loading: Import data.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Cleaning: Handled missing data, removed duplicates, and standardize.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Exploration: Calculated stats, visualized.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Manipulation: Scaled data, Label Encoding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Visualization: Created informative visualizations.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708" dirty="0">
              <a:solidFill>
                <a:srgbClr val="000000"/>
              </a:solidFill>
              <a:latin typeface="Raleway Semi-Bold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Raleway Semi-Bold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Raleway Semi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5" y="-2383107"/>
            <a:ext cx="4121676" cy="4097608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641566" y="2967558"/>
            <a:ext cx="4996158" cy="5117108"/>
          </a:xfrm>
          <a:custGeom>
            <a:avLst/>
            <a:gdLst/>
            <a:ahLst/>
            <a:cxnLst/>
            <a:rect l="l" t="t" r="r" b="b"/>
            <a:pathLst>
              <a:path w="4996158" h="5117108">
                <a:moveTo>
                  <a:pt x="0" y="0"/>
                </a:moveTo>
                <a:lnTo>
                  <a:pt x="4996158" y="0"/>
                </a:lnTo>
                <a:lnTo>
                  <a:pt x="4996158" y="5117108"/>
                </a:lnTo>
                <a:lnTo>
                  <a:pt x="0" y="5117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5863" y="1219200"/>
            <a:ext cx="11477684" cy="8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337"/>
              </a:lnSpc>
            </a:pPr>
            <a:r>
              <a:rPr lang="en-US" sz="7041" spc="-323">
                <a:solidFill>
                  <a:srgbClr val="00694C"/>
                </a:solidFill>
                <a:latin typeface="Raleway Medium"/>
              </a:rPr>
              <a:t>Data Preparation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16096"/>
            <a:ext cx="8866816" cy="632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Import and Preprocessing: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Import libraries (pandas, NumPy, matplotlib).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Load and manipulate data using Pandas Data Frames.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Visualization: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Create informative plots (Matplotlib, Seaborn).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Explore and visualize data patterns.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Splitting: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Use train_test_split for data partitioning.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Ensure unbiased model evaluation.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Data Scaling: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Applied Minmax Scaler to normalize numerical features.</a:t>
            </a:r>
          </a:p>
          <a:p>
            <a:pPr marL="1151890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Enhance machine learning model performance.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Raleway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215" y="1691074"/>
            <a:ext cx="10244308" cy="78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17"/>
              </a:lnSpc>
            </a:pPr>
            <a:r>
              <a:rPr lang="en-US" sz="6241" spc="-287">
                <a:solidFill>
                  <a:srgbClr val="00694C"/>
                </a:solidFill>
                <a:latin typeface="Raleway Medium"/>
              </a:rPr>
              <a:t> Model Setup and Evaluation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4210" y="3298756"/>
            <a:ext cx="7635008" cy="553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Model Setup: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Build a Sequential model with Keras.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Configure layers (LSTM, Dense).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Optimization: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Use the Adam optimizer for training.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Define loss functions and metrics.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Model Training &amp; Evaluation: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Train the model.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Assess performance with confusion matrix and classification report.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Summary &amp; Next Steps: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Recap key steps.</a:t>
            </a:r>
          </a:p>
          <a:p>
            <a:pPr marL="1090508" lvl="2" indent="-4572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Discuss potential follow-up actions.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842523" y="1529149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2415" y="3795484"/>
            <a:ext cx="9859597" cy="4400048"/>
          </a:xfrm>
          <a:custGeom>
            <a:avLst/>
            <a:gdLst/>
            <a:ahLst/>
            <a:cxnLst/>
            <a:rect l="l" t="t" r="r" b="b"/>
            <a:pathLst>
              <a:path w="9859597" h="4400048">
                <a:moveTo>
                  <a:pt x="0" y="0"/>
                </a:moveTo>
                <a:lnTo>
                  <a:pt x="9859597" y="0"/>
                </a:lnTo>
                <a:lnTo>
                  <a:pt x="9859597" y="4400047"/>
                </a:lnTo>
                <a:lnTo>
                  <a:pt x="0" y="44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180" y="1700216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 Exploratory Data Analysis</a:t>
            </a:r>
          </a:p>
          <a:p>
            <a:pPr marL="0" lvl="1" indent="0" algn="ctr">
              <a:lnSpc>
                <a:spcPts val="5400"/>
              </a:lnSpc>
            </a:pPr>
            <a:endParaRPr lang="en-US" sz="6000" spc="-276">
              <a:solidFill>
                <a:srgbClr val="00694C"/>
              </a:solidFill>
              <a:latin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5202" y="3747859"/>
            <a:ext cx="5779300" cy="473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This is head snippet of dataset demonstrates sample data for a marketing campaign.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It includes various features such as age, job, marital status, education, and more.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data is stored in a Pandas Data Frame for analysis and modeling.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This serves as an example dataset for our analysis</a:t>
            </a:r>
            <a:r>
              <a:rPr lang="en-US" sz="2200" dirty="0">
                <a:solidFill>
                  <a:srgbClr val="00694C"/>
                </a:solidFill>
                <a:latin typeface="Raleway Semi-Bold"/>
              </a:rPr>
              <a:t>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5980" y="3138491"/>
            <a:ext cx="4667851" cy="5832094"/>
          </a:xfrm>
          <a:custGeom>
            <a:avLst/>
            <a:gdLst/>
            <a:ahLst/>
            <a:cxnLst/>
            <a:rect l="l" t="t" r="r" b="b"/>
            <a:pathLst>
              <a:path w="4667851" h="5832094">
                <a:moveTo>
                  <a:pt x="0" y="0"/>
                </a:moveTo>
                <a:lnTo>
                  <a:pt x="4667851" y="0"/>
                </a:lnTo>
                <a:lnTo>
                  <a:pt x="4667851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180" y="1700216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 Exploratory Data Analysis</a:t>
            </a:r>
          </a:p>
          <a:p>
            <a:pPr marL="0" lvl="1" indent="0" algn="ctr">
              <a:lnSpc>
                <a:spcPts val="5400"/>
              </a:lnSpc>
            </a:pPr>
            <a:endParaRPr lang="en-US" sz="6000" spc="-276">
              <a:solidFill>
                <a:srgbClr val="00694C"/>
              </a:solidFill>
              <a:latin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5202" y="3747859"/>
            <a:ext cx="5779300" cy="354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This summary provides an overview of the dataset's size and structure.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It highlights the data types of columns and the absence of missing values.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The dataset is suitable for analysis and modeling</a:t>
            </a:r>
            <a:r>
              <a:rPr lang="en-US" sz="2200" dirty="0">
                <a:solidFill>
                  <a:srgbClr val="00694C"/>
                </a:solidFill>
                <a:latin typeface="Raleway Semi-Bold"/>
              </a:rPr>
              <a:t>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89585" y="3345633"/>
            <a:ext cx="8170922" cy="5432378"/>
          </a:xfrm>
          <a:custGeom>
            <a:avLst/>
            <a:gdLst/>
            <a:ahLst/>
            <a:cxnLst/>
            <a:rect l="l" t="t" r="r" b="b"/>
            <a:pathLst>
              <a:path w="8170922" h="5432378">
                <a:moveTo>
                  <a:pt x="0" y="0"/>
                </a:moveTo>
                <a:lnTo>
                  <a:pt x="8170922" y="0"/>
                </a:lnTo>
                <a:lnTo>
                  <a:pt x="8170922" y="5432378"/>
                </a:lnTo>
                <a:lnTo>
                  <a:pt x="0" y="543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180" y="1700216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 Exploratory Data Analysis</a:t>
            </a:r>
          </a:p>
          <a:p>
            <a:pPr marL="0" lvl="1" indent="0" algn="ctr">
              <a:lnSpc>
                <a:spcPts val="5400"/>
              </a:lnSpc>
            </a:pPr>
            <a:endParaRPr lang="en-US" sz="6000" spc="-276">
              <a:solidFill>
                <a:srgbClr val="00694C"/>
              </a:solidFill>
              <a:latin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5202" y="3747859"/>
            <a:ext cx="5779300" cy="394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This table summarizes key descriptive statistics for numeric columns in the dataset.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It helps understand the central tendency, variability, and range of the data.</a:t>
            </a:r>
          </a:p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Useful for identifying potential outliers and understanding feature distributions.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68525" y="3138491"/>
            <a:ext cx="3989567" cy="5642565"/>
          </a:xfrm>
          <a:custGeom>
            <a:avLst/>
            <a:gdLst/>
            <a:ahLst/>
            <a:cxnLst/>
            <a:rect l="l" t="t" r="r" b="b"/>
            <a:pathLst>
              <a:path w="3989567" h="5642565">
                <a:moveTo>
                  <a:pt x="0" y="0"/>
                </a:moveTo>
                <a:lnTo>
                  <a:pt x="3989567" y="0"/>
                </a:lnTo>
                <a:lnTo>
                  <a:pt x="3989567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180" y="1700216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 Exploratory Data Analysis</a:t>
            </a:r>
          </a:p>
          <a:p>
            <a:pPr marL="0" lvl="1" indent="0" algn="ctr">
              <a:lnSpc>
                <a:spcPts val="5400"/>
              </a:lnSpc>
            </a:pPr>
            <a:endParaRPr lang="en-US" sz="6000" spc="-276">
              <a:solidFill>
                <a:srgbClr val="00694C"/>
              </a:solidFill>
              <a:latin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5202" y="3738334"/>
            <a:ext cx="577930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708" dirty="0">
                <a:solidFill>
                  <a:srgbClr val="000000"/>
                </a:solidFill>
                <a:latin typeface="Raleway Semi-Bold"/>
              </a:rPr>
              <a:t>No missing </a:t>
            </a:r>
            <a:r>
              <a:rPr lang="en-US" sz="2708" dirty="0" err="1">
                <a:solidFill>
                  <a:srgbClr val="000000"/>
                </a:solidFill>
                <a:latin typeface="Raleway Semi-Bold"/>
              </a:rPr>
              <a:t>valuesin</a:t>
            </a:r>
            <a:r>
              <a:rPr lang="en-US" sz="2708" dirty="0">
                <a:solidFill>
                  <a:srgbClr val="000000"/>
                </a:solidFill>
                <a:latin typeface="Raleway Semi-Bold"/>
              </a:rPr>
              <a:t> dataset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918</Words>
  <Application>Microsoft Office PowerPoint</Application>
  <PresentationFormat>Custom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Raleway Semi-Bold</vt:lpstr>
      <vt:lpstr>Calibri</vt:lpstr>
      <vt:lpstr>Arial</vt:lpstr>
      <vt:lpstr>Wingdings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dc:creator>DELL</dc:creator>
  <cp:lastModifiedBy>DELL</cp:lastModifiedBy>
  <cp:revision>3</cp:revision>
  <dcterms:created xsi:type="dcterms:W3CDTF">2006-08-16T00:00:00Z</dcterms:created>
  <dcterms:modified xsi:type="dcterms:W3CDTF">2023-12-12T14:25:34Z</dcterms:modified>
  <dc:identifier>DAF113rTrKw</dc:identifier>
</cp:coreProperties>
</file>